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256" r:id="rId2"/>
    <p:sldId id="689" r:id="rId3"/>
    <p:sldId id="706" r:id="rId4"/>
    <p:sldId id="704" r:id="rId5"/>
    <p:sldId id="705" r:id="rId6"/>
    <p:sldId id="683" r:id="rId7"/>
    <p:sldId id="606" r:id="rId8"/>
    <p:sldId id="680" r:id="rId9"/>
    <p:sldId id="676" r:id="rId10"/>
    <p:sldId id="686" r:id="rId11"/>
    <p:sldId id="643" r:id="rId12"/>
    <p:sldId id="605" r:id="rId13"/>
    <p:sldId id="652" r:id="rId14"/>
    <p:sldId id="679" r:id="rId15"/>
    <p:sldId id="693" r:id="rId16"/>
    <p:sldId id="701" r:id="rId17"/>
    <p:sldId id="687" r:id="rId18"/>
    <p:sldId id="703" r:id="rId19"/>
    <p:sldId id="682" r:id="rId20"/>
    <p:sldId id="707" r:id="rId21"/>
    <p:sldId id="671" r:id="rId22"/>
    <p:sldId id="657" r:id="rId23"/>
    <p:sldId id="647" r:id="rId24"/>
    <p:sldId id="677" r:id="rId25"/>
    <p:sldId id="655" r:id="rId26"/>
    <p:sldId id="648" r:id="rId27"/>
    <p:sldId id="668" r:id="rId28"/>
    <p:sldId id="694" r:id="rId29"/>
    <p:sldId id="695" r:id="rId30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6600"/>
    <a:srgbClr val="336600"/>
    <a:srgbClr val="CCFFFF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 autoAdjust="0"/>
    <p:restoredTop sz="92766" autoAdjust="0"/>
  </p:normalViewPr>
  <p:slideViewPr>
    <p:cSldViewPr snapToGrid="0">
      <p:cViewPr>
        <p:scale>
          <a:sx n="80" d="100"/>
          <a:sy n="80" d="100"/>
        </p:scale>
        <p:origin x="-1430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DD7E3FF-D3A5-4068-8792-C63F96AF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3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EB7C13E-683E-44AB-87A9-57C4C140C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smtClean="0"/>
              <a:t>Woda była jednym z ulubionych tematów merców starozytnych, strumień myśli jest jak płynący szybko strumień wody.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Damage to the prefrontal cortex increases utilitarian</a:t>
            </a:r>
            <a:r>
              <a:rPr lang="pl-PL" smtClean="0"/>
              <a:t> </a:t>
            </a:r>
            <a:r>
              <a:rPr lang="en-US" smtClean="0"/>
              <a:t>moral judgements</a:t>
            </a:r>
            <a:r>
              <a:rPr lang="pl-PL" smtClean="0"/>
              <a:t>. </a:t>
            </a:r>
            <a:endParaRPr lang="en-US" smtClean="0"/>
          </a:p>
          <a:p>
            <a:r>
              <a:rPr lang="en-US" smtClean="0"/>
              <a:t>Michael Koenigs, Liane Young, Ralph Adolphs,</a:t>
            </a:r>
            <a:r>
              <a:rPr lang="pl-PL" smtClean="0"/>
              <a:t> </a:t>
            </a:r>
            <a:r>
              <a:rPr lang="en-US" smtClean="0"/>
              <a:t>Daniel Tranel, Fiery Cushman, Marc Hauser</a:t>
            </a:r>
            <a:r>
              <a:rPr lang="pl-PL" smtClean="0"/>
              <a:t> </a:t>
            </a:r>
            <a:r>
              <a:rPr lang="en-US" smtClean="0"/>
              <a:t>&amp; Antonio Damasio</a:t>
            </a:r>
            <a:r>
              <a:rPr lang="pl-PL" smtClean="0"/>
              <a:t>, Nature 2007</a:t>
            </a:r>
          </a:p>
          <a:p>
            <a:r>
              <a:rPr lang="en-US" smtClean="0"/>
              <a:t>1. Transplant Mean emotion rating: 6.0 Low-conflict</a:t>
            </a:r>
          </a:p>
          <a:p>
            <a:endParaRPr lang="pl-PL" smtClean="0"/>
          </a:p>
          <a:p>
            <a:r>
              <a:rPr lang="en-US" smtClean="0"/>
              <a:t>9. Hired Rapist Mean emotion rating: 6.5 Low-conflict</a:t>
            </a:r>
          </a:p>
          <a:p>
            <a:r>
              <a:rPr lang="en-US" smtClean="0"/>
              <a:t>Would you hire a man to rape your wife so that she will appreciate you as you comfort</a:t>
            </a:r>
            <a:r>
              <a:rPr lang="pl-PL" smtClean="0"/>
              <a:t> </a:t>
            </a:r>
            <a:r>
              <a:rPr lang="en-US" smtClean="0"/>
              <a:t>her?</a:t>
            </a:r>
            <a:r>
              <a:rPr lang="pl-PL" smtClean="0"/>
              <a:t> </a:t>
            </a:r>
          </a:p>
          <a:p>
            <a:r>
              <a:rPr lang="en-US" smtClean="0"/>
              <a:t>11. Infanticide Mean emotion rating: 6.7 Low-conflict</a:t>
            </a:r>
          </a:p>
          <a:p>
            <a:r>
              <a:rPr lang="en-US" smtClean="0"/>
              <a:t>You are a fifteen-year-old girl who has become pregnant. You are sure that you are not prepared to care</a:t>
            </a:r>
            <a:r>
              <a:rPr lang="pl-PL" smtClean="0"/>
              <a:t> </a:t>
            </a:r>
            <a:r>
              <a:rPr lang="en-US" smtClean="0"/>
              <a:t>for this baby.</a:t>
            </a:r>
            <a:r>
              <a:rPr lang="pl-PL" smtClean="0"/>
              <a:t> </a:t>
            </a:r>
            <a:r>
              <a:rPr lang="en-US" smtClean="0"/>
              <a:t>You think to yourself that it would be such a relief to simply clean up the mess you’ve</a:t>
            </a:r>
            <a:r>
              <a:rPr lang="pl-PL" smtClean="0"/>
              <a:t> </a:t>
            </a:r>
            <a:r>
              <a:rPr lang="en-US" smtClean="0"/>
              <a:t>made in the locker room, wrap the baby in some towels, throw the baby in the dumpster</a:t>
            </a:r>
            <a:r>
              <a:rPr lang="pl-PL" smtClean="0"/>
              <a:t> </a:t>
            </a:r>
            <a:r>
              <a:rPr lang="en-US" smtClean="0"/>
              <a:t>behind the school, and act as if nothing had ever happened.</a:t>
            </a:r>
            <a:r>
              <a:rPr lang="pl-PL" smtClean="0"/>
              <a:t> </a:t>
            </a:r>
            <a:r>
              <a:rPr lang="en-US" smtClean="0"/>
              <a:t>Would you throw your baby in the dumpster in order to move on with your life?</a:t>
            </a:r>
            <a:endParaRPr lang="pl-PL" smtClean="0"/>
          </a:p>
          <a:p>
            <a:r>
              <a:rPr lang="en-US" smtClean="0"/>
              <a:t>16. Submarine Mean emotion rating: 5.3 High-conflict</a:t>
            </a:r>
          </a:p>
          <a:p>
            <a:r>
              <a:rPr lang="en-US" smtClean="0"/>
              <a:t>The remaining oxygen is not sufficient for the entire crew to make it to the surface. The</a:t>
            </a:r>
            <a:r>
              <a:rPr lang="pl-PL" smtClean="0"/>
              <a:t> </a:t>
            </a:r>
            <a:r>
              <a:rPr lang="en-US" smtClean="0"/>
              <a:t>only way to save the other crew members is to shoot dead the injured crew member so</a:t>
            </a:r>
            <a:r>
              <a:rPr lang="pl-PL" smtClean="0"/>
              <a:t> </a:t>
            </a:r>
            <a:r>
              <a:rPr lang="en-US" smtClean="0"/>
              <a:t>that there will be just enough oxygen for the rest of the crew to survive.</a:t>
            </a:r>
            <a:r>
              <a:rPr lang="pl-PL" smtClean="0"/>
              <a:t> </a:t>
            </a:r>
          </a:p>
          <a:p>
            <a:r>
              <a:rPr lang="pl-PL" smtClean="0"/>
              <a:t>20. </a:t>
            </a:r>
            <a:r>
              <a:rPr lang="en-US" smtClean="0"/>
              <a:t>Would you forcibly remove this man’s kidney in order to save the lives of the six</a:t>
            </a:r>
            <a:r>
              <a:rPr lang="pl-PL" smtClean="0"/>
              <a:t> </a:t>
            </a:r>
            <a:r>
              <a:rPr lang="en-US" smtClean="0"/>
              <a:t>vitamin-deficient people?</a:t>
            </a:r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5D16B-6F6B-44BF-8A50-96063FCCAAB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54FF2953-F7CF-4D7C-8504-2609E9D8CDDB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13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0B6F-BCEA-4425-8BF4-0D94FC5E5B3F}" type="datetime1">
              <a:rPr lang="en-US"/>
              <a:pPr>
                <a:defRPr/>
              </a:pPr>
              <a:t>12/19/2012</a:t>
            </a:fld>
            <a:endParaRPr lang="pl-PL"/>
          </a:p>
        </p:txBody>
      </p:sp>
      <p:sp>
        <p:nvSpPr>
          <p:cNvPr id="5" name="Rectangle 51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1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1272-6BEA-48C0-B031-DC4681930E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06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5AEB-E563-4260-B3B6-2A6275163EA4}" type="datetime1">
              <a:rPr lang="en-US"/>
              <a:pPr>
                <a:defRPr/>
              </a:pPr>
              <a:t>12/19/2012</a:t>
            </a:fld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CF35-1BEC-487B-9E15-D78A0061D4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44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4C33-4C93-45A2-8790-9064476E1FA3}" type="datetime1">
              <a:rPr lang="en-US"/>
              <a:pPr>
                <a:defRPr/>
              </a:pPr>
              <a:t>12/19/2012</a:t>
            </a:fld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8399-035A-4439-A3B2-9A8BA7694E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55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7606A3-FA25-4166-9D7F-CB3DB3A0878A}" type="datetime1">
              <a:rPr lang="en-US"/>
              <a:pPr>
                <a:defRPr/>
              </a:pPr>
              <a:t>12/19/2012</a:t>
            </a:fld>
            <a:endParaRPr lang="pl-PL"/>
          </a:p>
        </p:txBody>
      </p:sp>
      <p:sp>
        <p:nvSpPr>
          <p:cNvPr id="390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0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F6FEBEF-49CF-4890-8F92-50B0EE3A3F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8" r:id="rId1"/>
    <p:sldLayoutId id="2147485306" r:id="rId2"/>
    <p:sldLayoutId id="2147485307" r:id="rId3"/>
    <p:sldLayoutId id="214748530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Johannes_Kepl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73100"/>
            <a:ext cx="7772400" cy="14065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Wizje natury ludzkiej</a:t>
            </a: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00450"/>
            <a:ext cx="7848600" cy="2725738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Włodzisław Duch </a:t>
            </a:r>
          </a:p>
          <a:p>
            <a:pPr eaLnBrk="1" hangingPunct="1"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Katedra Informatyki Stosowanej </a:t>
            </a:r>
            <a:b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Uniwersytet Mikołaja Kopernika, Toruń</a:t>
            </a:r>
          </a:p>
          <a:p>
            <a:pPr eaLnBrk="1" hangingPunct="1"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Google: W. Duch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77888" y="6334125"/>
            <a:ext cx="732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115000"/>
              <a:defRPr/>
            </a:pPr>
            <a:r>
              <a:rPr lang="pl-PL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Societas Humboldtiana Polonorum, Toruń, 19.12.2012</a:t>
            </a:r>
          </a:p>
        </p:txBody>
      </p:sp>
      <p:pic>
        <p:nvPicPr>
          <p:cNvPr id="4101" name="Picture 2" descr="duch-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278063"/>
            <a:ext cx="19621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5352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ea typeface="Calibri" pitchFamily="34" charset="0"/>
              </a:rPr>
              <a:t>Teologia i nauka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en-US">
                <a:latin typeface="Calibri" pitchFamily="34" charset="0"/>
              </a:rPr>
              <a:t>Andrew Dickinson White, </a:t>
            </a:r>
            <a:r>
              <a:rPr lang="en-US" i="1">
                <a:latin typeface="Calibri" pitchFamily="34" charset="0"/>
              </a:rPr>
              <a:t>History of the Warfare of Science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with Theology in Christendom</a:t>
            </a:r>
            <a:r>
              <a:rPr lang="pl-PL">
                <a:latin typeface="Calibri" pitchFamily="34" charset="0"/>
              </a:rPr>
              <a:t>, wyd. 1895.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A. White (prezydent Am. Tow. Historycznego, Cornell Univ.)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nie był wrogiem religii: </a:t>
            </a:r>
            <a:r>
              <a:rPr lang="en-US">
                <a:latin typeface="Calibri" pitchFamily="34" charset="0"/>
              </a:rPr>
              <a:t>My conviction is that Science</a:t>
            </a:r>
            <a:r>
              <a:rPr lang="pl-PL">
                <a:latin typeface="Calibri" pitchFamily="34" charset="0"/>
              </a:rPr>
              <a:t> … </a:t>
            </a:r>
            <a:br>
              <a:rPr lang="pl-PL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will go hand in hand with Religion; </a:t>
            </a:r>
            <a:r>
              <a:rPr lang="pl-PL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and in the love of</a:t>
            </a:r>
            <a:r>
              <a:rPr lang="pl-PL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God </a:t>
            </a:r>
            <a:r>
              <a:rPr lang="pl-PL">
                <a:latin typeface="Calibri" pitchFamily="34" charset="0"/>
              </a:rPr>
              <a:t/>
            </a:r>
            <a:br>
              <a:rPr lang="pl-PL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and of our neighbor, will steadily grow stronger and</a:t>
            </a:r>
            <a:r>
              <a:rPr lang="pl-PL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stronger.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Książka opisuje rozwój poglądów naukowych, opartych na systematycznej weryfikacji hipotez, w starciu z tradycją opartą na spekulacjach i interpretacji Pisma Świętego w obszarze: astronomii, antropologii, biologii, ekonomii, fizyki, hermeneutyki, historii, geografii, geologii, lingwistyki, medycyny, meteorologii, socjologii, zoologii  i innych dziedzin – </a:t>
            </a:r>
            <a:r>
              <a:rPr lang="pl-PL" b="1">
                <a:solidFill>
                  <a:schemeClr val="tx2"/>
                </a:solidFill>
                <a:latin typeface="Calibri" pitchFamily="34" charset="0"/>
              </a:rPr>
              <a:t>lektura obowiązkowa</a:t>
            </a:r>
            <a:r>
              <a:rPr lang="pl-PL">
                <a:latin typeface="Calibri" pitchFamily="34" charset="0"/>
              </a:rPr>
              <a:t>!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Ta książka powinna nauczyć ostrożności przy wysuwaniu wniosków na temat natury ludzkiej w oparciu o rozważania teologiczne.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Tradycyjne myślenie na temat natury ludzkiej nie uległo większej zmianie od czasów antycznych i średniowiecza, opierając się na głęboko zakorzenionych iluzjach popartych naiwną introspekcją. 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0"/>
            <a:ext cx="20653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Neuronauki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1279525"/>
            <a:ext cx="6015037" cy="32813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smtClean="0">
                <a:ea typeface="Calibri" pitchFamily="34" charset="0"/>
              </a:rPr>
              <a:t>Starożytne wyobrażenia o świecie zastąpione zostały przez współczesną astronomię, znacznie bardziej interesującą.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l-PL" sz="2000" smtClean="0">
              <a:ea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smtClean="0">
                <a:ea typeface="Calibri" pitchFamily="34" charset="0"/>
              </a:rPr>
              <a:t>Starożytne poglądy na naturę ludzką, naturę umysłu, nadal są podstawą naszego myślenia w życiu codziennym jak i podstawą większości religii.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l-PL" sz="2000" smtClean="0">
              <a:ea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smtClean="0">
                <a:ea typeface="Calibri" pitchFamily="34" charset="0"/>
              </a:rPr>
              <a:t>Mitologia science-fiction (np. scientologiczna) wcale nie jest lepsza, trzeba unikać arogancji. </a:t>
            </a: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558800" y="4560888"/>
            <a:ext cx="70961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Próby lepszego zrozumienia natury ludzkiej dopiero się zaczęły … Neuronauki wskazują drogę innym dziedzinom. </a:t>
            </a:r>
          </a:p>
          <a:p>
            <a:pPr eaLnBrk="1" hangingPunct="1"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Nic nie jest takie, jakim się wydaje ... Nie udawajmy, że wiemy!</a:t>
            </a:r>
            <a:br>
              <a:rPr lang="pl-PL">
                <a:latin typeface="Calibri" pitchFamily="34" charset="0"/>
              </a:rPr>
            </a:br>
            <a:endParaRPr lang="pl-PL" sz="1000">
              <a:latin typeface="Calibri" pitchFamily="34" charset="0"/>
            </a:endParaRPr>
          </a:p>
          <a:p>
            <a:pPr eaLnBrk="1" hangingPunct="1"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Pierwsze przykazanie nauki: Jest to co jest, więc badaj świat,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nie trzymaj się swojej ideologii!  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Iahwe: Jestem, który Jestem!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065213"/>
            <a:ext cx="209550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10" y="5065078"/>
            <a:ext cx="1219200" cy="119062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79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Erozja i komunikacja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11188" y="4105275"/>
            <a:ext cx="8213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Dialog króla Milindy z buddyjskim mędrcem Nagaseną sprzed 1600 lat, w odpowiedzi na pytanie „Skąd się biorą skłonności”: </a:t>
            </a:r>
            <a:br>
              <a:rPr lang="pl-PL">
                <a:latin typeface="Calibri" pitchFamily="34" charset="0"/>
              </a:rPr>
            </a:br>
            <a:r>
              <a:rPr lang="pl-PL" sz="900">
                <a:latin typeface="Calibri" pitchFamily="34" charset="0"/>
              </a:rPr>
              <a:t/>
            </a:r>
            <a:br>
              <a:rPr lang="pl-PL" sz="900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– Kiedy pada deszcz, dokąd płynie woda?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– Będzie płynąć po pochyłościach gruntu.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– A gdyby deszcz spadł ponownie, dokąd by płynęła woda?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– Płynęłaby w tym samym kierunku, co pierwsza woda.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  <a:buFont typeface="Arial" pitchFamily="34" charset="0"/>
              <a:buChar char="•"/>
            </a:pPr>
            <a:r>
              <a:rPr lang="pl-PL">
                <a:latin typeface="Calibri" pitchFamily="34" charset="0"/>
              </a:rPr>
              <a:t>  Uczymy się nowych rzeczy wykorzystując już zagnieżdżone w mózgu pojęcia,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    kolejność uczenia ma duże znaczenie.</a:t>
            </a: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92" y="1029629"/>
            <a:ext cx="6618287" cy="2895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Mózgi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188" y="4059238"/>
            <a:ext cx="821372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Jest to podstawa neurologicznej teorii asocjacyjnego uczenia się: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neurony, które są jednocześnie aktywne, wzmacniają swoje połączenia.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To słynna reguła Donalda Hebba (1949) i Carla Wernicke (1900).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 b="1">
                <a:solidFill>
                  <a:srgbClr val="FFC000"/>
                </a:solidFill>
                <a:latin typeface="Calibri" pitchFamily="34" charset="0"/>
              </a:rPr>
              <a:t>Neuronalny determinizm</a:t>
            </a:r>
            <a:r>
              <a:rPr lang="pl-PL">
                <a:latin typeface="Calibri" pitchFamily="34" charset="0"/>
              </a:rPr>
              <a:t>: wynik doświadczeń życiowych, wychowania, prania mózgu; </a:t>
            </a:r>
            <a:r>
              <a:rPr lang="pl-PL">
                <a:solidFill>
                  <a:srgbClr val="FFFF00"/>
                </a:solidFill>
                <a:latin typeface="Calibri" pitchFamily="34" charset="0"/>
              </a:rPr>
              <a:t>nie możemy myśleć inaczej, niż pozwala na to aktywność neuronalna</a:t>
            </a:r>
            <a:r>
              <a:rPr lang="pl-PL">
                <a:latin typeface="Calibri" pitchFamily="34" charset="0"/>
              </a:rPr>
              <a:t>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Niebezpiecznie jest zaczynać od antycznych koncepcji, pozostawia to trwałe ślady w sposobie myślenia, argumenty naukowe wówczas nie przekonywują.  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25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017588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Zespół Uner Tan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1193800"/>
            <a:ext cx="82137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Zmiany genetyczne mogą ludzi cofnąć do wczesnego poziomu ...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Zespół Uner Tan, zanotowany w południowej Turcji, to brak dwunożnej lokomocji, prymitywna mowa, poważny niedorozwój umysłowy.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76475"/>
            <a:ext cx="55102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pole tekstowe 1"/>
          <p:cNvSpPr txBox="1">
            <a:spLocks noChangeArrowheads="1"/>
          </p:cNvSpPr>
          <p:nvPr/>
        </p:nvSpPr>
        <p:spPr bwMode="auto">
          <a:xfrm>
            <a:off x="611188" y="5278438"/>
            <a:ext cx="78216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>
                <a:latin typeface="Calibri" pitchFamily="34" charset="0"/>
              </a:rPr>
              <a:t>Uner Tan, </a:t>
            </a:r>
            <a:r>
              <a:rPr lang="en-US">
                <a:latin typeface="Calibri" pitchFamily="34" charset="0"/>
              </a:rPr>
              <a:t>Evidence for “Uner Tan syndrome” as a human model for reverse evolution</a:t>
            </a:r>
            <a:r>
              <a:rPr lang="pl-PL">
                <a:latin typeface="Calibri" pitchFamily="34" charset="0"/>
              </a:rPr>
              <a:t>. </a:t>
            </a:r>
            <a:r>
              <a:rPr lang="fr-FR">
                <a:latin typeface="Calibri" pitchFamily="34" charset="0"/>
              </a:rPr>
              <a:t>Intern. J. Neuroscience, 116:1539–1547, 2006</a:t>
            </a:r>
            <a:endParaRPr lang="pl-PL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pl-PL">
                <a:latin typeface="Calibri" pitchFamily="34" charset="0"/>
              </a:rPr>
              <a:t>Zmiany genetyczne zachodzą teraz znacznie wolniej gdyż śmiertelność niemowląt jest bardzo niska.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2"/>
          <p:cNvSpPr txBox="1">
            <a:spLocks noChangeArrowheads="1"/>
          </p:cNvSpPr>
          <p:nvPr/>
        </p:nvSpPr>
        <p:spPr bwMode="auto">
          <a:xfrm>
            <a:off x="654050" y="4294188"/>
            <a:ext cx="83216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>
                <a:latin typeface="Calibri" pitchFamily="34" charset="0"/>
              </a:rPr>
              <a:t>Naczelne potrafią się nauczyć składać symbole i wyrażać swoje intencje, ale nie przekroczą poziomu dwulatka – mają prawie takie same struktury w mózgu jak my, ale 10 razy mniejszą korę, człowiek z taką korą byłby silnie ograniczony.</a:t>
            </a:r>
          </a:p>
          <a:p>
            <a:pPr eaLnBrk="1" hangingPunct="1">
              <a:spcAft>
                <a:spcPts val="600"/>
              </a:spcAft>
            </a:pPr>
            <a:r>
              <a:rPr lang="pl-PL">
                <a:latin typeface="Calibri" pitchFamily="34" charset="0"/>
              </a:rPr>
              <a:t>Szympansy mają sprawniejszą pamięć roboczą niż ludzie. </a:t>
            </a:r>
          </a:p>
          <a:p>
            <a:pPr eaLnBrk="1" hangingPunct="1">
              <a:spcAft>
                <a:spcPts val="600"/>
              </a:spcAft>
            </a:pPr>
            <a:r>
              <a:rPr lang="pl-PL">
                <a:latin typeface="Calibri" pitchFamily="34" charset="0"/>
              </a:rPr>
              <a:t>Zwierzęta prowadzące życie społeczne zdolne są do zachowań altruistycznych, mogą poświęcić życie dla innych, mają poczucie sprawiedliwości. </a:t>
            </a:r>
          </a:p>
        </p:txBody>
      </p:sp>
      <p:pic>
        <p:nvPicPr>
          <p:cNvPr id="18435" name="Picture 2" descr="http://newlearningonline.com/wp-content/uploads/2009/03/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777875"/>
            <a:ext cx="44434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ww.bbc.co.uk/schools/ks3bitesize/science/images/nim_chi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777875"/>
            <a:ext cx="17224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t1.gstatic.com/images?q=tbn:ANd9GcSYRyBa6NaKI8Vt1PKboBlFu5-IloyeZw2qwM-lcdxylIOnbl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28282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203325"/>
            <a:ext cx="4808537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Ewolucja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Gatunki mogły ewoluować, doskonalić się, jednak autorem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mądrości i celowości tych zmian był Stwórca.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Niestety, człowiek jest marnie zaprojektowany…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Neil H. Shubin, Nasze zimnokrwiste ciała.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Świat Nauki 2/2009.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Człowiek nie stoi poza ewolucją, pełne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zrozumienie zarówno budowy ludzkiego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organizmu jak i ludzkiej psychiki jest możliwe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tylko w oparciu o perspektywę ewolucyjną.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Czego można się było spodziewać po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większym mózgu jeśli nie bardziej skomplikowanej psychiki?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Od naczelnych do człowieka droga jest krótsza niż dla wielu gatunków.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Nauka wyjaśni zagadnienia związane z psychiką, świadomością, moralnością,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nie da się utrzymać starożytnych wizji człowieka.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Francis S Collins, Język Boga. Kod życia - nauka potwierdza wiarę. Świat Książki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325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75"/>
            <a:ext cx="30480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17713"/>
            <a:ext cx="731520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Kobieta i mężczyzna?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  <a:defRPr/>
            </a:pPr>
            <a:r>
              <a:rPr lang="pl-PL" dirty="0">
                <a:latin typeface="Calibri" pitchFamily="34" charset="0"/>
              </a:rPr>
              <a:t>Człowiek jest stworzony jako „mężczyzna i kobieta”.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  <a:defRPr/>
            </a:pPr>
            <a:r>
              <a:rPr lang="pl-PL" dirty="0">
                <a:latin typeface="Calibri" pitchFamily="34" charset="0"/>
              </a:rPr>
              <a:t>Śmiertelność niemowląt była jeszcze niedawno niezwykle duża, przy końcu XIX wieku średnia długość życia na Pomorzu wynosiła 20 lat. Nietypowe („nienaturalne”) osoby nie miały więc szans na przeżycie.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  <a:defRPr/>
            </a:pPr>
            <a:r>
              <a:rPr lang="pl-PL" dirty="0">
                <a:latin typeface="Calibri" pitchFamily="34" charset="0"/>
              </a:rPr>
              <a:t>Mamy dwie płci podstawowe + 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pl-PL" dirty="0" err="1">
                <a:latin typeface="Calibri" pitchFamily="34" charset="0"/>
              </a:rPr>
              <a:t>merm</a:t>
            </a:r>
            <a:r>
              <a:rPr lang="pl-PL" dirty="0">
                <a:latin typeface="Calibri" pitchFamily="34" charset="0"/>
              </a:rPr>
              <a:t>, męski hermafrodyta 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pl-PL" dirty="0">
                <a:latin typeface="Calibri" pitchFamily="34" charset="0"/>
              </a:rPr>
              <a:t>ferm, żeński hermafrodyta 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pl-PL" dirty="0">
                <a:latin typeface="Calibri" pitchFamily="34" charset="0"/>
              </a:rPr>
              <a:t>herm, prawdziwy hermafrodyta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  <a:defRPr/>
            </a:pPr>
            <a:r>
              <a:rPr lang="pl-PL" dirty="0">
                <a:latin typeface="Calibri" pitchFamily="34" charset="0"/>
              </a:rPr>
              <a:t>Można wyróżnić  9 sposobów definiowania płci:                          Tajskie </a:t>
            </a:r>
            <a:r>
              <a:rPr lang="pl-PL" dirty="0" err="1">
                <a:latin typeface="Calibri" pitchFamily="34" charset="0"/>
              </a:rPr>
              <a:t>Katoey</a:t>
            </a:r>
            <a:endParaRPr lang="pl-PL" dirty="0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  <a:defRPr/>
            </a:pPr>
            <a:r>
              <a:rPr lang="pl-PL" dirty="0">
                <a:latin typeface="Calibri" pitchFamily="34" charset="0"/>
              </a:rPr>
              <a:t>płeć genetyczna (chromosomy), płeć genitalna, </a:t>
            </a:r>
            <a:br>
              <a:rPr lang="pl-PL" dirty="0">
                <a:latin typeface="Calibri" pitchFamily="34" charset="0"/>
              </a:rPr>
            </a:br>
            <a:r>
              <a:rPr lang="pl-PL" dirty="0">
                <a:latin typeface="Calibri" pitchFamily="34" charset="0"/>
              </a:rPr>
              <a:t>fenotypowa, </a:t>
            </a:r>
            <a:r>
              <a:rPr lang="pl-PL" dirty="0" err="1">
                <a:latin typeface="Calibri" pitchFamily="34" charset="0"/>
              </a:rPr>
              <a:t>gonadalna</a:t>
            </a:r>
            <a:r>
              <a:rPr lang="pl-PL" dirty="0">
                <a:latin typeface="Calibri" pitchFamily="34" charset="0"/>
              </a:rPr>
              <a:t>, </a:t>
            </a:r>
            <a:r>
              <a:rPr lang="pl-PL" dirty="0" err="1">
                <a:latin typeface="Calibri" pitchFamily="34" charset="0"/>
              </a:rPr>
              <a:t>germinatywna</a:t>
            </a:r>
            <a:r>
              <a:rPr lang="pl-PL" dirty="0">
                <a:latin typeface="Calibri" pitchFamily="34" charset="0"/>
              </a:rPr>
              <a:t> , hormonalna (androgeny vs. estrogeny); płeć mózgu,  płeć psychiczna, preferencje seksualne.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  <a:defRPr/>
            </a:pPr>
            <a:r>
              <a:rPr lang="pl-PL" dirty="0">
                <a:latin typeface="Calibri" pitchFamily="34" charset="0"/>
              </a:rPr>
              <a:t>Chromosomy: XY (męski) lub XX (żeński), XYY </a:t>
            </a:r>
            <a:r>
              <a:rPr lang="pl-PL" dirty="0" err="1">
                <a:latin typeface="Calibri" pitchFamily="34" charset="0"/>
              </a:rPr>
              <a:t>supermęski</a:t>
            </a:r>
            <a:r>
              <a:rPr lang="pl-PL" dirty="0">
                <a:latin typeface="Calibri" pitchFamily="34" charset="0"/>
              </a:rPr>
              <a:t>, </a:t>
            </a:r>
            <a:br>
              <a:rPr lang="pl-PL" dirty="0">
                <a:latin typeface="Calibri" pitchFamily="34" charset="0"/>
              </a:rPr>
            </a:br>
            <a:r>
              <a:rPr lang="pl-PL" dirty="0" err="1">
                <a:latin typeface="Calibri" pitchFamily="34" charset="0"/>
              </a:rPr>
              <a:t>superkobiecy</a:t>
            </a:r>
            <a:r>
              <a:rPr lang="pl-PL" dirty="0">
                <a:latin typeface="Calibri" pitchFamily="34" charset="0"/>
              </a:rPr>
              <a:t> - XXY, XXXY, XXXXY, XXX, X </a:t>
            </a:r>
          </a:p>
        </p:txBody>
      </p:sp>
      <p:pic>
        <p:nvPicPr>
          <p:cNvPr id="22532" name="Picture 6" descr="http://t1.gstatic.com/images?q=tbn:ANd9GcTRbWUmIpGaGyHPDqAoXC_UiURETI0xK7bKCi8m07FzTFTzeAy4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6987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Wymiary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Wizje natury ludzkiej, sposób w jaki człowiek rozumie siebie, zmienia się w czasie, przestrzeni, i jest odmienne w rożnych subkulturach. 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11188" y="5588000"/>
            <a:ext cx="811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Świat jest wielki i nie ma na nim niczego takiego, czego by nie było.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Obracamy się zwykle w jednym kręgu kulturowym.</a:t>
            </a:r>
          </a:p>
        </p:txBody>
      </p:sp>
      <p:pic>
        <p:nvPicPr>
          <p:cNvPr id="5125" name="Picture 7" descr="File:Prevailing world religions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66913"/>
            <a:ext cx="7620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47713"/>
            <a:ext cx="85725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Neurobiolodzy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130300"/>
            <a:ext cx="4621213" cy="24130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pl-PL" sz="2000" smtClean="0">
                <a:solidFill>
                  <a:srgbClr val="F8F8F8"/>
                </a:solidFill>
                <a:ea typeface="Calibri" pitchFamily="34" charset="0"/>
              </a:rPr>
              <a:t>F. Crick krótko przed śmiercią powiedział (Cashmore, 2010): </a:t>
            </a:r>
          </a:p>
          <a:p>
            <a:pPr marL="0" indent="0" eaLnBrk="1" hangingPunct="1">
              <a:buFontTx/>
              <a:buNone/>
            </a:pPr>
            <a:r>
              <a:rPr lang="pl-PL" sz="2000" smtClean="0">
                <a:solidFill>
                  <a:srgbClr val="F8F8F8"/>
                </a:solidFill>
                <a:ea typeface="Calibri" pitchFamily="34" charset="0"/>
              </a:rPr>
              <a:t>Myślę, że moje życiowe decyzje były wynikiem procesów deterministycznych … Wyobraźnia zbudowana na błędnych podstawach nigdzie nas nie zaprowadzi.  </a:t>
            </a:r>
          </a:p>
          <a:p>
            <a:pPr marL="0" indent="0" eaLnBrk="1" hangingPunct="1">
              <a:buFontTx/>
              <a:buNone/>
            </a:pPr>
            <a:endParaRPr lang="pl-PL" sz="2000" smtClean="0">
              <a:solidFill>
                <a:srgbClr val="F8F8F8"/>
              </a:solidFill>
              <a:ea typeface="Calibri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65150" y="3703638"/>
            <a:ext cx="8437563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en-US">
                <a:solidFill>
                  <a:srgbClr val="F8F8F8"/>
                </a:solidFill>
                <a:latin typeface="Calibri" pitchFamily="34" charset="0"/>
              </a:rPr>
              <a:t>Anthony</a:t>
            </a:r>
            <a:r>
              <a:rPr lang="pl-PL">
                <a:solidFill>
                  <a:srgbClr val="F8F8F8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F8F8F8"/>
                </a:solidFill>
                <a:latin typeface="Calibri" pitchFamily="34" charset="0"/>
              </a:rPr>
              <a:t>R.</a:t>
            </a:r>
            <a:r>
              <a:rPr lang="pl-PL">
                <a:solidFill>
                  <a:srgbClr val="F8F8F8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F8F8F8"/>
                </a:solidFill>
                <a:latin typeface="Calibri" pitchFamily="34" charset="0"/>
              </a:rPr>
              <a:t>Cashmor</a:t>
            </a:r>
            <a:r>
              <a:rPr lang="pl-PL">
                <a:solidFill>
                  <a:srgbClr val="F8F8F8"/>
                </a:solidFill>
                <a:latin typeface="Calibri" pitchFamily="34" charset="0"/>
              </a:rPr>
              <a:t>e, PNAS 107, 4499-4504, 2010.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solidFill>
                  <a:srgbClr val="F8F8F8"/>
                </a:solidFill>
                <a:latin typeface="Calibri" pitchFamily="34" charset="0"/>
              </a:rPr>
              <a:t>Jesteśmy „mechanicznymi siłami natury”.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solidFill>
                  <a:srgbClr val="F8F8F8"/>
                </a:solidFill>
                <a:latin typeface="Calibri" pitchFamily="34" charset="0"/>
              </a:rPr>
              <a:t>Wiara w wolną wolę podobna jest do wiary religijnej, jest to kontynuacja wiary w witalizm, odrzuconej 100 lat temu.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solidFill>
                  <a:srgbClr val="F8F8F8"/>
                </a:solidFill>
                <a:latin typeface="Calibri" pitchFamily="34" charset="0"/>
              </a:rPr>
              <a:t>Nie uważa tego za pesymistyczne, raczej otwiera drogę do postępu socjotechniki. Wszyscy jesteśmy niewinni, ale jeśli łamiemy prawo trzeba nas adekwatnie ukarać tak, by było to działanie wychowawcze. 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083945"/>
            <a:ext cx="3829050" cy="26193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/>
            <a:r>
              <a:rPr lang="pl-PL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A może jednak?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4343400"/>
            <a:ext cx="8545513" cy="224313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Kompatybilizm</a:t>
            </a:r>
            <a:r>
              <a:rPr lang="pl-PL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: za wolne uznajemy tylko te zdarzenia mentalne, które są zgodne z intencjami, wierzeniami, pragnieniami czy uczuciami danej osoby, jeśli nie działamy pod przymusem innych ludzi czy sytuacji </a:t>
            </a:r>
            <a:br>
              <a:rPr lang="pl-PL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</a:br>
            <a:r>
              <a:rPr lang="pl-PL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(Hume, „Traktat o naturze ludzkiej”, 1739).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Działania wynikają z charakteru i dyspozycji danej osoby, intencji, przekonań, emocji ... Możliwy jest też przymus wewnętrzny, np. w przypadku nałogów czy kleptomanii. </a:t>
            </a:r>
            <a:r>
              <a:rPr lang="pl-PL" sz="2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A może zawsze jest przymus?</a:t>
            </a:r>
            <a:r>
              <a:rPr lang="pl-PL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1325" y="1030288"/>
            <a:ext cx="48387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600"/>
              </a:spcBef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Nie ma żadnych szans na to by jakaś wersja tradycyjnego poglądu okazała się słuszna: wola jest wynikiem nieświadomych procesów w mózgu. 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15000"/>
            </a:pPr>
            <a:r>
              <a:rPr lang="pl-PL">
                <a:solidFill>
                  <a:schemeClr val="tx2"/>
                </a:solidFill>
                <a:latin typeface="Calibri" pitchFamily="34" charset="0"/>
              </a:rPr>
              <a:t>David Hume </a:t>
            </a:r>
            <a:r>
              <a:rPr lang="pl-PL">
                <a:latin typeface="Calibri" pitchFamily="34" charset="0"/>
              </a:rPr>
              <a:t>(1739): „Wola to nic innego jak wewnętrzne wrażenie, którego jesteśmy świadomi kiedy wiedząc co robimy zapoczątkowujemy nowy ruch jakiejś części ciała lub nowe postrzeżenie w swoim umyśle”.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30313"/>
            <a:ext cx="3810000" cy="2857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/>
            <a:r>
              <a:rPr lang="pl-PL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Mózgi i zachowania aspołeczne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41325" y="1030288"/>
            <a:ext cx="83550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chemeClr val="tx2"/>
              </a:buClr>
              <a:buSzPct val="115000"/>
            </a:pPr>
            <a:r>
              <a:rPr lang="en-US">
                <a:latin typeface="Calibri" pitchFamily="34" charset="0"/>
              </a:rPr>
              <a:t>Mobbs D, Lau HC, Jones OD, Frith CD,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Law, Responsibility, and the Brain. PLoS Biol 5(4): e103 (2007) </a:t>
            </a:r>
          </a:p>
          <a:p>
            <a:pPr>
              <a:buClr>
                <a:schemeClr val="tx2"/>
              </a:buClr>
              <a:buSzPct val="115000"/>
            </a:pPr>
            <a:endParaRPr lang="en-US">
              <a:latin typeface="Calibri" pitchFamily="34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817688"/>
            <a:ext cx="672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00063" y="4651375"/>
            <a:ext cx="86439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200"/>
              </a:spcBef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Kora przedczołowa (PFC) jest siedliskiem moralności i racjonalności. Uszkodzenia PFC prowadzą do nabytej socjopatii, zbrodni w afekcie. Uszkodzenie ciał migdałowatych =&gt; zaniku empatii, braku strachu, zachowań typowych dla psychopatów działających bez emocji.</a:t>
            </a:r>
          </a:p>
          <a:p>
            <a:pPr>
              <a:spcBef>
                <a:spcPts val="1200"/>
              </a:spcBef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Oceny w więzieniach USA pokazują, że ~25% przypadków to te dwie kategorie, często z powodu komplikacji porodowych lub traumy.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/>
            <a:r>
              <a:rPr lang="pl-PL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Uszkodzenia VMPC i moralność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22363"/>
            <a:ext cx="88963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Mózg i wola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835275"/>
            <a:ext cx="8545513" cy="56673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Jakie są opcje? Naiwna, refleksyjna i całkiem bezwolna.   </a:t>
            </a:r>
            <a:endParaRPr lang="pl-PL" sz="2000" smtClean="0">
              <a:ea typeface="Calibri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41325" y="1030288"/>
            <a:ext cx="835501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Mózg jest organem służącym do przetrwania, a nie do poznawania samego siebie. Stąd jedynie wychodząc na zewnątrz można go badać i wyciągać sprawdzalne wnioski co do jego natury i mechanizmu działania.</a:t>
            </a:r>
          </a:p>
          <a:p>
            <a:pPr algn="r"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en-US">
                <a:latin typeface="Calibri" pitchFamily="34" charset="0"/>
              </a:rPr>
              <a:t>Edward Osborne W</a:t>
            </a:r>
            <a:r>
              <a:rPr lang="pl-PL">
                <a:latin typeface="Calibri" pitchFamily="34" charset="0"/>
              </a:rPr>
              <a:t>ilson</a:t>
            </a:r>
            <a:endParaRPr lang="en-US">
              <a:latin typeface="Calibri" pitchFamily="34" charset="0"/>
            </a:endParaRPr>
          </a:p>
        </p:txBody>
      </p: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80963" y="3611563"/>
            <a:ext cx="3173412" cy="3086100"/>
            <a:chOff x="189129" y="3611143"/>
            <a:chExt cx="3173196" cy="3086233"/>
          </a:xfrm>
        </p:grpSpPr>
        <p:sp>
          <p:nvSpPr>
            <p:cNvPr id="3" name="Oval 2"/>
            <p:cNvSpPr/>
            <p:nvPr/>
          </p:nvSpPr>
          <p:spPr bwMode="auto">
            <a:xfrm>
              <a:off x="678046" y="4465255"/>
              <a:ext cx="1977890" cy="4683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Świadomość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297129" y="5206649"/>
              <a:ext cx="1333409" cy="4683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Mózg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8046" y="3611143"/>
              <a:ext cx="1046091" cy="4683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Wola</a:t>
              </a:r>
            </a:p>
          </p:txBody>
        </p:sp>
        <p:sp>
          <p:nvSpPr>
            <p:cNvPr id="28702" name="TextBox 3"/>
            <p:cNvSpPr txBox="1">
              <a:spLocks noChangeArrowheads="1"/>
            </p:cNvSpPr>
            <p:nvPr/>
          </p:nvSpPr>
          <p:spPr bwMode="auto">
            <a:xfrm>
              <a:off x="1678751" y="6081823"/>
              <a:ext cx="1683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>
                  <a:latin typeface="Calibri" pitchFamily="34" charset="0"/>
                </a:rPr>
                <a:t>Zachowanie</a:t>
              </a:r>
            </a:p>
          </p:txBody>
        </p:sp>
        <p:sp>
          <p:nvSpPr>
            <p:cNvPr id="6" name="Down Arrow 5"/>
            <p:cNvSpPr/>
            <p:nvPr/>
          </p:nvSpPr>
          <p:spPr bwMode="auto">
            <a:xfrm rot="19955608">
              <a:off x="1282842" y="4082650"/>
              <a:ext cx="209536" cy="4064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 rot="19955608">
              <a:off x="1595558" y="4943112"/>
              <a:ext cx="166676" cy="271475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rot="19955608">
              <a:off x="2078125" y="5647993"/>
              <a:ext cx="166676" cy="51754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706" name="TextBox 17"/>
            <p:cNvSpPr txBox="1">
              <a:spLocks noChangeArrowheads="1"/>
            </p:cNvSpPr>
            <p:nvPr/>
          </p:nvSpPr>
          <p:spPr bwMode="auto">
            <a:xfrm>
              <a:off x="189129" y="5866379"/>
              <a:ext cx="16835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Geny</a:t>
              </a:r>
            </a:p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Środowisko</a:t>
              </a:r>
            </a:p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Fluktuacje</a:t>
              </a:r>
              <a:endParaRPr lang="pl-PL">
                <a:latin typeface="Calibri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 rot="14216652">
              <a:off x="1071710" y="5428945"/>
              <a:ext cx="166694" cy="6651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 rot="8646072">
              <a:off x="1320939" y="4900249"/>
              <a:ext cx="84132" cy="403242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8678" name="Group 21"/>
          <p:cNvGrpSpPr>
            <a:grpSpLocks/>
          </p:cNvGrpSpPr>
          <p:nvPr/>
        </p:nvGrpSpPr>
        <p:grpSpPr bwMode="auto">
          <a:xfrm>
            <a:off x="3371850" y="3657600"/>
            <a:ext cx="2927350" cy="3086100"/>
            <a:chOff x="434387" y="3611143"/>
            <a:chExt cx="2927938" cy="3086233"/>
          </a:xfrm>
        </p:grpSpPr>
        <p:sp>
          <p:nvSpPr>
            <p:cNvPr id="23" name="Oval 22"/>
            <p:cNvSpPr/>
            <p:nvPr/>
          </p:nvSpPr>
          <p:spPr bwMode="auto">
            <a:xfrm>
              <a:off x="678911" y="4465255"/>
              <a:ext cx="1976835" cy="4683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Świadomość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296573" y="5206650"/>
              <a:ext cx="1333768" cy="4683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Mózg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78911" y="3611143"/>
              <a:ext cx="1044785" cy="4683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Wola</a:t>
              </a:r>
            </a:p>
          </p:txBody>
        </p:sp>
        <p:sp>
          <p:nvSpPr>
            <p:cNvPr id="28692" name="TextBox 25"/>
            <p:cNvSpPr txBox="1">
              <a:spLocks noChangeArrowheads="1"/>
            </p:cNvSpPr>
            <p:nvPr/>
          </p:nvSpPr>
          <p:spPr bwMode="auto">
            <a:xfrm>
              <a:off x="1678751" y="6081823"/>
              <a:ext cx="1683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>
                  <a:latin typeface="Calibri" pitchFamily="34" charset="0"/>
                </a:rPr>
                <a:t>Zachowanie</a:t>
              </a:r>
            </a:p>
          </p:txBody>
        </p:sp>
        <p:sp>
          <p:nvSpPr>
            <p:cNvPr id="27" name="Down Arrow 26"/>
            <p:cNvSpPr/>
            <p:nvPr/>
          </p:nvSpPr>
          <p:spPr bwMode="auto">
            <a:xfrm rot="19955608">
              <a:off x="1283871" y="4082651"/>
              <a:ext cx="208004" cy="4064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" name="Down Arrow 27"/>
            <p:cNvSpPr/>
            <p:nvPr/>
          </p:nvSpPr>
          <p:spPr bwMode="auto">
            <a:xfrm rot="19955608">
              <a:off x="1595083" y="4943113"/>
              <a:ext cx="166720" cy="27147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 rot="19955608">
              <a:off x="2077780" y="5647994"/>
              <a:ext cx="166720" cy="51754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696" name="TextBox 29"/>
            <p:cNvSpPr txBox="1">
              <a:spLocks noChangeArrowheads="1"/>
            </p:cNvSpPr>
            <p:nvPr/>
          </p:nvSpPr>
          <p:spPr bwMode="auto">
            <a:xfrm>
              <a:off x="434387" y="5866379"/>
              <a:ext cx="3476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G </a:t>
              </a:r>
            </a:p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Ś</a:t>
              </a:r>
            </a:p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F</a:t>
              </a:r>
              <a:endParaRPr lang="pl-PL">
                <a:latin typeface="Calibri" pitchFamily="34" charset="0"/>
              </a:endParaRPr>
            </a:p>
          </p:txBody>
        </p:sp>
        <p:sp>
          <p:nvSpPr>
            <p:cNvPr id="31" name="Down Arrow 30"/>
            <p:cNvSpPr/>
            <p:nvPr/>
          </p:nvSpPr>
          <p:spPr bwMode="auto">
            <a:xfrm rot="14216652">
              <a:off x="1071909" y="5428063"/>
              <a:ext cx="166695" cy="66688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 rot="8646072">
              <a:off x="1321978" y="4900249"/>
              <a:ext cx="82567" cy="403242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8679" name="Group 32"/>
          <p:cNvGrpSpPr>
            <a:grpSpLocks/>
          </p:cNvGrpSpPr>
          <p:nvPr/>
        </p:nvGrpSpPr>
        <p:grpSpPr bwMode="auto">
          <a:xfrm>
            <a:off x="6388100" y="4494213"/>
            <a:ext cx="2593975" cy="2206625"/>
            <a:chOff x="276756" y="4465675"/>
            <a:chExt cx="2733015" cy="2206566"/>
          </a:xfrm>
        </p:grpSpPr>
        <p:sp>
          <p:nvSpPr>
            <p:cNvPr id="34" name="Oval 33"/>
            <p:cNvSpPr/>
            <p:nvPr/>
          </p:nvSpPr>
          <p:spPr bwMode="auto">
            <a:xfrm>
              <a:off x="678178" y="4465675"/>
              <a:ext cx="2135900" cy="4682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Świadomość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079600" y="5237179"/>
              <a:ext cx="1333056" cy="4682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chemeClr val="tx2"/>
                </a:buClr>
                <a:buSzPct val="115000"/>
                <a:defRPr/>
              </a:pPr>
              <a:r>
                <a:rPr lang="pl-PL" sz="1600" dirty="0">
                  <a:solidFill>
                    <a:schemeClr val="bg2"/>
                  </a:solidFill>
                  <a:latin typeface="Calibri" pitchFamily="34" charset="0"/>
                </a:rPr>
                <a:t>Mózg</a:t>
              </a:r>
            </a:p>
          </p:txBody>
        </p:sp>
        <p:sp>
          <p:nvSpPr>
            <p:cNvPr id="28683" name="TextBox 36"/>
            <p:cNvSpPr txBox="1">
              <a:spLocks noChangeArrowheads="1"/>
            </p:cNvSpPr>
            <p:nvPr/>
          </p:nvSpPr>
          <p:spPr bwMode="auto">
            <a:xfrm>
              <a:off x="1326197" y="6228258"/>
              <a:ext cx="1683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>
                  <a:latin typeface="Calibri" pitchFamily="34" charset="0"/>
                </a:rPr>
                <a:t>Zachowanie</a:t>
              </a:r>
            </a:p>
          </p:txBody>
        </p:sp>
        <p:sp>
          <p:nvSpPr>
            <p:cNvPr id="39" name="Down Arrow 38"/>
            <p:cNvSpPr/>
            <p:nvPr/>
          </p:nvSpPr>
          <p:spPr bwMode="auto">
            <a:xfrm>
              <a:off x="1746965" y="4962549"/>
              <a:ext cx="98682" cy="271456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 rot="21186462">
              <a:off x="1738601" y="5726116"/>
              <a:ext cx="167259" cy="577835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686" name="TextBox 40"/>
            <p:cNvSpPr txBox="1">
              <a:spLocks noChangeArrowheads="1"/>
            </p:cNvSpPr>
            <p:nvPr/>
          </p:nvSpPr>
          <p:spPr bwMode="auto">
            <a:xfrm>
              <a:off x="276756" y="5841244"/>
              <a:ext cx="4019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G</a:t>
              </a:r>
            </a:p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Ś</a:t>
              </a:r>
            </a:p>
            <a:p>
              <a:pPr algn="just" eaLnBrk="1" hangingPunct="1">
                <a:buClr>
                  <a:schemeClr val="tx2"/>
                </a:buClr>
                <a:buSzPct val="115000"/>
              </a:pPr>
              <a:r>
                <a:rPr lang="pl-PL" sz="1600">
                  <a:latin typeface="Calibri" pitchFamily="34" charset="0"/>
                </a:rPr>
                <a:t>F</a:t>
              </a:r>
              <a:endParaRPr lang="pl-PL">
                <a:latin typeface="Calibri" pitchFamily="34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 rot="14216652">
              <a:off x="873366" y="5580590"/>
              <a:ext cx="168271" cy="665692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 rot="10800000">
              <a:off x="1407428" y="4938737"/>
              <a:ext cx="167259" cy="29526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chemeClr val="tx2"/>
                </a:buClr>
                <a:buSzPct val="115000"/>
                <a:defRPr/>
              </a:pPr>
              <a:endParaRPr lang="pl-P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4" name="Curved Down Arrow 13"/>
          <p:cNvSpPr/>
          <p:nvPr/>
        </p:nvSpPr>
        <p:spPr bwMode="auto">
          <a:xfrm rot="14966985">
            <a:off x="2791619" y="4528344"/>
            <a:ext cx="1751013" cy="555625"/>
          </a:xfrm>
          <a:prstGeom prst="curvedDownArrow">
            <a:avLst>
              <a:gd name="adj1" fmla="val 9179"/>
              <a:gd name="adj2" fmla="val 36829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Clr>
                <a:schemeClr val="tx2"/>
              </a:buClr>
              <a:buSzPct val="115000"/>
              <a:defRPr/>
            </a:pP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Neuroprawo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3495675"/>
            <a:ext cx="8545513" cy="3090863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W 1995 Sąd Najwyższy Stanu Georgia rozważał sprawę brutalnego zachowania, które cechowało kilka pokoleń mężczyzn z pewnej rodziny; mieli mutację genetyczną, która predysponowała ich do takich zachowań. Obrońca twierdził, że jego klient nie ma wolnej woli, nie jest więc winny morderstwa (jeśli tak, czy można go wypuścić?). </a:t>
            </a:r>
            <a:endParaRPr lang="pl-PL" sz="1000" smtClean="0"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2000" smtClean="0">
                <a:ea typeface="Calibri" pitchFamily="34" charset="0"/>
              </a:rPr>
              <a:t>W innym przypadku klient miał bardzo silnie pobudzone jądra migdałowate (co sugerowało zwiększoną agresję) i słabą aktywację kory przedczołowej (co sugerowało trudności z kontrolą agresji).</a:t>
            </a:r>
            <a:endParaRPr lang="pl-PL" sz="1000" smtClean="0">
              <a:ea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2000" smtClean="0">
                <a:ea typeface="Calibri" pitchFamily="34" charset="0"/>
              </a:rPr>
              <a:t>Czy sądy powinny brać pod uwagę genetyczne i anatomiczne wymówki?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41325" y="1030288"/>
            <a:ext cx="83550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Niepoczytalność oznacza niezdolność oskarżonego do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zrozumienia swojego działania z powodu choroby umysłowej. </a:t>
            </a:r>
            <a:br>
              <a:rPr lang="pl-PL">
                <a:latin typeface="Calibri" pitchFamily="34" charset="0"/>
              </a:rPr>
            </a:br>
            <a:endParaRPr lang="pl-PL" sz="1000">
              <a:latin typeface="Calibri" pitchFamily="34" charset="0"/>
            </a:endParaRPr>
          </a:p>
          <a:p>
            <a:pPr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Niepoczytalność w prawie angielskim pojawiła się w 1843, kiedy to Daniel M'Naghten próbował zabić brytyjskiego premiera; w czasie procesu uznano go za chorego psychicznie i uwolniono od zarzutów.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Od tego czasu prawnicy wielokrotnie próbowali udowodnić niepoczytalność swoich klientów. Rocznie jest ~500.000 morderstw.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0"/>
            <a:ext cx="11652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311150"/>
            <a:ext cx="5624512" cy="1071563"/>
          </a:xfrm>
        </p:spPr>
        <p:txBody>
          <a:bodyPr lIns="92075" tIns="46038" rIns="92075" bIns="46038"/>
          <a:lstStyle/>
          <a:p>
            <a:pPr marL="0" indent="0">
              <a:buFontTx/>
              <a:buNone/>
              <a:defRPr/>
            </a:pPr>
            <a:r>
              <a:rPr lang="pl-PL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Konsekwencje edukacyjne</a:t>
            </a:r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642938" y="1285875"/>
            <a:ext cx="60721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58775" indent="-358775">
              <a:spcAft>
                <a:spcPts val="1200"/>
              </a:spcAft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Na ile środowisko ogranicza nasz wybór dając odpowiednie wzorce</a:t>
            </a:r>
            <a:r>
              <a:rPr lang="en-US">
                <a:latin typeface="Calibri" pitchFamily="34" charset="0"/>
              </a:rPr>
              <a:t>? </a:t>
            </a:r>
            <a:r>
              <a:rPr lang="pl-PL">
                <a:latin typeface="Calibri" pitchFamily="34" charset="0"/>
              </a:rPr>
              <a:t>Dla dzieci czerwonych Khmerów zabijanie było naturalne. </a:t>
            </a:r>
            <a:r>
              <a:rPr lang="en-US">
                <a:latin typeface="Calibri" pitchFamily="34" charset="0"/>
              </a:rPr>
              <a:t> </a:t>
            </a:r>
          </a:p>
          <a:p>
            <a:pPr marL="358775" indent="-358775">
              <a:spcAft>
                <a:spcPts val="1200"/>
              </a:spcAft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Wolny wybór narzucany jest nawet małym dzieciom, zamiast jasnych reguł, których się mogłyby trzymać – czy to ma sens?</a:t>
            </a:r>
            <a:r>
              <a:rPr lang="en-US">
                <a:latin typeface="Calibri" pitchFamily="34" charset="0"/>
              </a:rPr>
              <a:t> </a:t>
            </a:r>
          </a:p>
          <a:p>
            <a:pPr marL="358775" indent="-358775">
              <a:spcAft>
                <a:spcPts val="1200"/>
              </a:spcAft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Jakie wzorce zachowania oferujemy dzieciom?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Jakie jest ich źródło</a:t>
            </a:r>
            <a:r>
              <a:rPr lang="en-US">
                <a:latin typeface="Calibri" pitchFamily="34" charset="0"/>
              </a:rPr>
              <a:t>? </a:t>
            </a:r>
            <a:r>
              <a:rPr lang="pl-PL">
                <a:latin typeface="Calibri" pitchFamily="34" charset="0"/>
              </a:rPr>
              <a:t>Czy mamy coś oprócz magii Harry Pottera? </a:t>
            </a:r>
            <a:endParaRPr lang="en-US">
              <a:latin typeface="Calibri" pitchFamily="34" charset="0"/>
            </a:endParaRPr>
          </a:p>
          <a:p>
            <a:pPr marL="358775" indent="-358775">
              <a:spcAft>
                <a:spcPts val="1200"/>
              </a:spcAft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Od Grecji do Chin społeczeństwa wykształciły wiele wzorców postępowania w postaci personifikacji cnót </a:t>
            </a:r>
            <a:r>
              <a:rPr lang="en-US">
                <a:latin typeface="Calibri" pitchFamily="34" charset="0"/>
              </a:rPr>
              <a:t>(arete, persona, </a:t>
            </a:r>
            <a:r>
              <a:rPr lang="pl-PL">
                <a:latin typeface="Calibri" pitchFamily="34" charset="0"/>
              </a:rPr>
              <a:t>bodisatwa</a:t>
            </a:r>
            <a:r>
              <a:rPr lang="en-US">
                <a:latin typeface="Calibri" pitchFamily="34" charset="0"/>
              </a:rPr>
              <a:t>),  </a:t>
            </a:r>
            <a:r>
              <a:rPr lang="pl-PL">
                <a:latin typeface="Calibri" pitchFamily="34" charset="0"/>
              </a:rPr>
              <a:t>ułatwiając</a:t>
            </a:r>
            <a:r>
              <a:rPr lang="en-US"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dobry wybór i samoregulację zachowania. </a:t>
            </a:r>
          </a:p>
          <a:p>
            <a:pPr marL="358775" indent="-358775">
              <a:spcAft>
                <a:spcPts val="1200"/>
              </a:spcAft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Co może dzisiaj oferować religia?  </a:t>
            </a:r>
            <a:endParaRPr lang="en-US">
              <a:latin typeface="Calibri" pitchFamily="34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857750"/>
            <a:ext cx="1428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754698"/>
            <a:ext cx="6124575" cy="111442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4259263"/>
            <a:ext cx="6124575" cy="11144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1271588"/>
            <a:ext cx="1333500" cy="18002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00" y="2052638"/>
            <a:ext cx="4667250" cy="2038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1750" name="pole tekstowe 1"/>
          <p:cNvSpPr txBox="1">
            <a:spLocks noChangeArrowheads="1"/>
          </p:cNvSpPr>
          <p:nvPr/>
        </p:nvSpPr>
        <p:spPr bwMode="auto">
          <a:xfrm>
            <a:off x="684213" y="5732463"/>
            <a:ext cx="8297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2400" b="1">
                <a:latin typeface="Calibri" pitchFamily="34" charset="0"/>
              </a:rPr>
              <a:t>Mózg i muzyka </a:t>
            </a:r>
            <a:r>
              <a:rPr lang="pl-PL" sz="2400">
                <a:latin typeface="Calibri" pitchFamily="34" charset="0"/>
              </a:rPr>
              <a:t>22-24.05.2011 ! LeDoux, Edelman, Baars  </a:t>
            </a:r>
            <a:r>
              <a:rPr lang="en-US" sz="2400">
                <a:solidFill>
                  <a:srgbClr val="FFC000"/>
                </a:solidFill>
                <a:latin typeface="Calibri" pitchFamily="34" charset="0"/>
              </a:rPr>
              <a:t>http://www.kognitywistyka.umk.pl/2011/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8313" y="188913"/>
            <a:ext cx="2971800" cy="3240087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endParaRPr lang="pl-PL" sz="360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pl-PL" sz="36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Dziękuję za synchronizację neuronów.</a:t>
            </a:r>
            <a:endParaRPr lang="pl-PL" sz="3600" smtClean="0"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567213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775F55"/>
              </a:buClr>
              <a:buSzPct val="115000"/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Google: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Duch =&gt;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Prace, referaty …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13063"/>
            <a:ext cx="2592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2863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Stabilność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Na wyobrażenia o naturze ludzkiej wpływ mają głównie religie,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tłumaczą jaki jest świat, stabilizują systemy społeczne.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Mity i religie gwarantowały dużą stabilność, ale brak plastyczności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przyczynił się do upadku kultur.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Kompromis stabilność-plastyczność: od neuronów po społeczeństwa.</a:t>
            </a:r>
            <a:br>
              <a:rPr lang="pl-PL">
                <a:latin typeface="Calibri" pitchFamily="34" charset="0"/>
              </a:rPr>
            </a:br>
            <a:endParaRPr lang="pl-PL" sz="1000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Starożytne, wymarłe religie miały wpływ na współczesne;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język Sumeryjski przez ponad 3000 lat był językiem liturgicznym!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endParaRPr lang="pl-PL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endParaRPr lang="pl-PL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endParaRPr lang="pl-PL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endParaRPr lang="pl-PL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endParaRPr lang="pl-PL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Nauka … niewielki wpływ.</a:t>
            </a:r>
          </a:p>
        </p:txBody>
      </p:sp>
      <p:pic>
        <p:nvPicPr>
          <p:cNvPr id="6148" name="Picture 5" descr="D:\public_html\Wyklady\img\isisho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246063"/>
            <a:ext cx="1228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044950"/>
            <a:ext cx="32194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716213"/>
            <a:ext cx="1143000" cy="34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44925"/>
            <a:ext cx="33337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Kopernik i jego wizja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1108075"/>
            <a:ext cx="8266112" cy="54991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l-PL" sz="2000" smtClean="0">
                <a:ea typeface="Calibri" pitchFamily="34" charset="0"/>
              </a:rPr>
              <a:t>Jak wyglądał świat w oczach Kopernika?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pl-PL" sz="2000" smtClean="0">
              <a:ea typeface="Calibri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Jako w niebie tak i na ziemi: „na tronie królewskim </a:t>
            </a:r>
            <a:br>
              <a:rPr lang="pl-PL" sz="2000" smtClean="0">
                <a:ea typeface="Calibri" pitchFamily="34" charset="0"/>
              </a:rPr>
            </a:br>
            <a:r>
              <a:rPr lang="pl-PL" sz="2000" smtClean="0">
                <a:ea typeface="Calibri" pitchFamily="34" charset="0"/>
              </a:rPr>
              <a:t>zasiada Słońce”, rządzi planetami wokół niego. </a:t>
            </a:r>
            <a:br>
              <a:rPr lang="pl-PL" sz="2000" smtClean="0">
                <a:ea typeface="Calibri" pitchFamily="34" charset="0"/>
              </a:rPr>
            </a:br>
            <a:r>
              <a:rPr lang="pl-PL" sz="1000" smtClean="0">
                <a:ea typeface="Calibri" pitchFamily="34" charset="0"/>
              </a:rPr>
              <a:t/>
            </a:r>
            <a:br>
              <a:rPr lang="pl-PL" sz="1000" smtClean="0">
                <a:ea typeface="Calibri" pitchFamily="34" charset="0"/>
              </a:rPr>
            </a:br>
            <a:r>
              <a:rPr lang="pl-PL" sz="2000" smtClean="0">
                <a:ea typeface="Calibri" pitchFamily="34" charset="0"/>
              </a:rPr>
              <a:t>Do 17 wieku królowie leczyli dotykiem skrofuły, „królewską chorobę”.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Motywacja Kopernika: ruchy planet powinny być doskonałe, czyli godne niebios, a więc kołowe i jednostajne. "Postrzegamy bezruch jako bardziej szlachetny i boski niż zmienność i niestabilność, bardziej odpowiednia dla Ziemi niż dla Wszechświata".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System okazał się próżnio-centryczny: Słońce było nie w środku okręgu a o 3 średnice z boku, filozoficznie nie do przyjęcia.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Centrum do którego wszystko było przyciągane traktowano jako latrynę świata, usunięcie Ziemi z centrum ją uszlachetniało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Jeśli Ziemia się porusza gwiazdy powinny być widoczne pod zmiennym kątem (efekt paralaksy), a nie są. Kosmos musi być WIELKI …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Powstała wizja świata wielkiego, pustego, zimnego, przekraczającego miarę i potrzeby człowieka, nie ma absolutnego punktu odniesienia, wszystko staje się względne. </a:t>
            </a:r>
          </a:p>
        </p:txBody>
      </p:sp>
      <p:pic>
        <p:nvPicPr>
          <p:cNvPr id="7172" name="Picture 2" descr="https://encrypted-tbn2.gstatic.com/images?q=tbn:ANd9GcS8nFx2U15lP0xDN1UtrhVEjYygShbbX3dPo1LENoZ1lyOBwvUg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Kopernik - konsekwencje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1108075"/>
            <a:ext cx="8266112" cy="5499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Pascal w 17 wieku napisał „Przeraża mnie wieczna cisza </a:t>
            </a:r>
            <a:br>
              <a:rPr lang="pl-PL" sz="2000" smtClean="0">
                <a:ea typeface="Calibri" pitchFamily="34" charset="0"/>
              </a:rPr>
            </a:br>
            <a:r>
              <a:rPr lang="pl-PL" sz="2000" smtClean="0">
                <a:ea typeface="Calibri" pitchFamily="34" charset="0"/>
              </a:rPr>
              <a:t>tych nieskończonych przestrzeni”. </a:t>
            </a:r>
            <a:br>
              <a:rPr lang="pl-PL" sz="2000" smtClean="0">
                <a:ea typeface="Calibri" pitchFamily="34" charset="0"/>
              </a:rPr>
            </a:br>
            <a:endParaRPr lang="pl-PL" sz="2000" smtClean="0">
              <a:ea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Efektem było rozbicie jednolitego obrazu świata, w którym </a:t>
            </a:r>
            <a:br>
              <a:rPr lang="pl-PL" sz="2000" smtClean="0">
                <a:ea typeface="Calibri" pitchFamily="34" charset="0"/>
              </a:rPr>
            </a:br>
            <a:r>
              <a:rPr lang="pl-PL" sz="2000" smtClean="0">
                <a:ea typeface="Calibri" pitchFamily="34" charset="0"/>
              </a:rPr>
              <a:t>porządek moralny, społeczny, matematyka, astrologia i </a:t>
            </a:r>
            <a:br>
              <a:rPr lang="pl-PL" sz="2000" smtClean="0">
                <a:ea typeface="Calibri" pitchFamily="34" charset="0"/>
              </a:rPr>
            </a:br>
            <a:r>
              <a:rPr lang="pl-PL" sz="2000" smtClean="0">
                <a:ea typeface="Calibri" pitchFamily="34" charset="0"/>
              </a:rPr>
              <a:t>astronomia splecione były razem.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pl-PL" sz="2000" smtClean="0">
              <a:ea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solidFill>
                  <a:srgbClr val="F8F8F8"/>
                </a:solidFill>
                <a:ea typeface="Calibri" pitchFamily="34" charset="0"/>
              </a:rPr>
              <a:t>John Donne</a:t>
            </a:r>
            <a:r>
              <a:rPr lang="pl-PL" sz="2000" smtClean="0">
                <a:ea typeface="Calibri" pitchFamily="34" charset="0"/>
              </a:rPr>
              <a:t>: Kopernik jest kandydatem na miejsce obok </a:t>
            </a:r>
            <a:br>
              <a:rPr lang="pl-PL" sz="2000" smtClean="0">
                <a:ea typeface="Calibri" pitchFamily="34" charset="0"/>
              </a:rPr>
            </a:br>
            <a:r>
              <a:rPr lang="pl-PL" sz="2000" smtClean="0">
                <a:ea typeface="Calibri" pitchFamily="34" charset="0"/>
              </a:rPr>
              <a:t>tronu Lucyfera. </a:t>
            </a:r>
            <a:br>
              <a:rPr lang="pl-PL" sz="2000" smtClean="0">
                <a:ea typeface="Calibri" pitchFamily="34" charset="0"/>
              </a:rPr>
            </a:br>
            <a:r>
              <a:rPr lang="pl-PL" sz="2000" smtClean="0">
                <a:ea typeface="Calibri" pitchFamily="34" charset="0"/>
              </a:rPr>
              <a:t>Sam napisał trakt o monadzie.</a:t>
            </a:r>
            <a:br>
              <a:rPr lang="pl-PL" sz="2000" smtClean="0">
                <a:ea typeface="Calibri" pitchFamily="34" charset="0"/>
              </a:rPr>
            </a:br>
            <a:endParaRPr lang="pl-PL" sz="2000" smtClean="0">
              <a:ea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Najlepiej widać to po ewolucji poglądów </a:t>
            </a:r>
            <a:r>
              <a:rPr lang="pl-PL" sz="2000" smtClean="0">
                <a:ea typeface="Calibri" pitchFamily="34" charset="0"/>
                <a:hlinkClick r:id="rId3"/>
              </a:rPr>
              <a:t>Johanna Keplera</a:t>
            </a:r>
            <a:r>
              <a:rPr lang="pl-PL" sz="2000" smtClean="0">
                <a:ea typeface="Calibri" pitchFamily="34" charset="0"/>
              </a:rPr>
              <a:t> (por. "Lunatycy", A. Koestler).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2000" smtClean="0">
                <a:ea typeface="Calibri" pitchFamily="34" charset="0"/>
              </a:rPr>
              <a:t>Dopóki nie zrozumiano natury ruchu i zjawisk elektrycznych nie można było zrozumieć ani biologii ani umysłu, a więc łatano dziury w naszej niewiedzy prostymi pomysłami. </a:t>
            </a:r>
          </a:p>
        </p:txBody>
      </p:sp>
      <p:pic>
        <p:nvPicPr>
          <p:cNvPr id="8196" name="Picture 2" descr="https://encrypted-tbn1.gstatic.com/images?q=tbn:ANd9GcQfZQqAVMT5KfKz1dopnT19_-ymty9ntD2LnpdlML-IOBRFJq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7150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1447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Magia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Cuda, wiara w magiczną moc, liczne tajemnice,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proroctwa, objawienia,  znaki, opatrzność, etc ...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Zbliża się koniec świata, wielu amerykanów już wykopało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schrony i wykupiło konserwy.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Ostatni duży koniec świata był 21.10.2011.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Widzimy to, w co wierzymy, mechanizm widzenia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wymaga skupienia uwagi, a ta sterowana jest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przez oczekiwania. 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Wiesz to co widzisz i widzisz to co wiesz! 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(góralka z Zakopanego).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Widzenia nie świadczą o tym, że coś się naprawdę zdarzyło ...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Widzenia mają nie tylko schizofrenicy.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Np. syndrom Charlesa Bonneta, 10% niedowidzących osób w starszym wieku ma halucynacje wzrokowe.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endParaRPr lang="pl-PL">
              <a:latin typeface="Calibri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20675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06705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Tradycja zachodnia ...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130300"/>
            <a:ext cx="8275638" cy="795338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pl-PL" sz="2000" smtClean="0">
                <a:ea typeface="Calibri" pitchFamily="34" charset="0"/>
              </a:rPr>
              <a:t>Tradycyjny punkt widzenia wielu kultur: duch w maszynie, homunkulus.</a:t>
            </a:r>
          </a:p>
          <a:p>
            <a:pPr eaLnBrk="1" hangingPunct="1">
              <a:buFontTx/>
              <a:buNone/>
            </a:pPr>
            <a:r>
              <a:rPr lang="pl-PL" sz="2000" smtClean="0">
                <a:ea typeface="Calibri" pitchFamily="34" charset="0"/>
              </a:rPr>
              <a:t>„Ja” podejmuję świadomie decyzje dzięki wolnej woli, zło jest winą człowieka. </a:t>
            </a:r>
            <a:endParaRPr lang="en-US" sz="2000" smtClean="0">
              <a:ea typeface="Calibri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65150" y="4103688"/>
            <a:ext cx="8226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l-PL">
                <a:solidFill>
                  <a:schemeClr val="tx2"/>
                </a:solidFill>
                <a:latin typeface="Calibri" pitchFamily="34" charset="0"/>
              </a:rPr>
              <a:t>S. Pinker</a:t>
            </a:r>
            <a:r>
              <a:rPr lang="pl-PL">
                <a:latin typeface="Calibri" pitchFamily="34" charset="0"/>
              </a:rPr>
              <a:t>: Tabula Rasa. Spory o naturę ludzką , GWP 2004 (The modern denial of human nature, 2002).</a:t>
            </a:r>
            <a:br>
              <a:rPr lang="pl-PL">
                <a:latin typeface="Calibri" pitchFamily="34" charset="0"/>
              </a:rPr>
            </a:br>
            <a:endParaRPr lang="pl-PL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   Tabula Rasa (</a:t>
            </a:r>
            <a:r>
              <a:rPr lang="pl-PL">
                <a:solidFill>
                  <a:schemeClr val="tx2"/>
                </a:solidFill>
                <a:latin typeface="Calibri" pitchFamily="34" charset="0"/>
              </a:rPr>
              <a:t>J. Locke</a:t>
            </a:r>
            <a:r>
              <a:rPr lang="pl-PL">
                <a:latin typeface="Calibri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   Szlachetny Dzikus (</a:t>
            </a:r>
            <a:r>
              <a:rPr lang="pl-PL">
                <a:solidFill>
                  <a:schemeClr val="tx2"/>
                </a:solidFill>
                <a:latin typeface="Calibri" pitchFamily="34" charset="0"/>
              </a:rPr>
              <a:t>J.J. Rousseau</a:t>
            </a:r>
            <a:r>
              <a:rPr lang="pl-PL">
                <a:latin typeface="Calibri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pl-PL">
                <a:latin typeface="Calibri" pitchFamily="34" charset="0"/>
              </a:rPr>
              <a:t>   Duch w maszynie (</a:t>
            </a:r>
            <a:r>
              <a:rPr lang="pl-PL">
                <a:solidFill>
                  <a:schemeClr val="tx2"/>
                </a:solidFill>
                <a:latin typeface="Calibri" pitchFamily="34" charset="0"/>
              </a:rPr>
              <a:t>Kartezjusz</a:t>
            </a:r>
            <a:r>
              <a:rPr lang="pl-PL">
                <a:latin typeface="Calibri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endParaRPr lang="pl-PL">
              <a:latin typeface="Calibri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992313"/>
            <a:ext cx="45720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  <a:ea typeface="Calibri" pitchFamily="34" charset="0"/>
              </a:rPr>
              <a:t>Religie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Na świecie powstało tysiące religii, prawie wszystkie kultury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miały swoich (zwykle licznych) bogów, wszystkie religie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oferowały proste wyjaśnienia powstania świata i człowieka.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 obrębie samego Chrześcijaństwa  są tysiące wyznań wyciągających odmienne wnioski z tych samych źródeł.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Niewielu ludzi kwestionuje swoją tradycję religijną, studiowanie innych religii, zmiana religii w wyniku studiów nad różnymi religiami jest rzadkością.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en-US" i="1">
                <a:latin typeface="Calibri" pitchFamily="34" charset="0"/>
              </a:rPr>
              <a:t>Encyclopedia of New Religious Movements</a:t>
            </a:r>
            <a:r>
              <a:rPr lang="pl-PL" i="1"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(2008) zawiera około 400 nowych ruchów religijnych, niektóre mają wiele milionów zwolenników.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Wiele z nich robi wrażenie historii </a:t>
            </a:r>
            <a:r>
              <a:rPr lang="pl-PL" i="1">
                <a:latin typeface="Calibri" pitchFamily="34" charset="0"/>
              </a:rPr>
              <a:t>science fiction </a:t>
            </a:r>
            <a:r>
              <a:rPr lang="pl-PL">
                <a:latin typeface="Calibri" pitchFamily="34" charset="0"/>
              </a:rPr>
              <a:t>(Scientologia jest sci-fi), a jednak znajdują miliony zwolenników. 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 co wierzyć? Jakie są kryteria prawdy?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Wiara w Boga niczego nie determinuje,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podział na ateistów/wierzących niewiele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znaczy, ważniejsze są </a:t>
            </a:r>
            <a:r>
              <a:rPr lang="pl-PL">
                <a:solidFill>
                  <a:srgbClr val="FFC000"/>
                </a:solidFill>
                <a:latin typeface="Calibri" pitchFamily="34" charset="0"/>
              </a:rPr>
              <a:t>wspólne wartości</a:t>
            </a:r>
            <a:r>
              <a:rPr lang="pl-PL">
                <a:latin typeface="Calibri" pitchFamily="34" charset="0"/>
              </a:rPr>
              <a:t>. 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163"/>
            <a:ext cx="1714500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94263"/>
            <a:ext cx="38100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30200"/>
            <a:ext cx="7793038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smtClean="0">
                <a:ea typeface="Calibri" pitchFamily="34" charset="0"/>
              </a:rPr>
              <a:t>Wiara w duszę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96900" y="5665788"/>
            <a:ext cx="8547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Ankieta 250 studentów z Uniwersytetu w Edynburgu;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ankieta w Liege (Belgia) dla 1858 osób ma odwrotne proporcje.</a:t>
            </a:r>
          </a:p>
          <a:p>
            <a:pPr eaLnBrk="1" hangingPunct="1">
              <a:buClr>
                <a:schemeClr val="tx2"/>
              </a:buClr>
              <a:buSzPct val="115000"/>
            </a:pPr>
            <a:r>
              <a:rPr lang="pl-PL">
                <a:latin typeface="Calibri" pitchFamily="34" charset="0"/>
              </a:rPr>
              <a:t>Za: Demertzi i inn, Ann. N.Y. Acad. Sci.1157:1–9 (2009); (napisy  J. Vetulani).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20763"/>
            <a:ext cx="71437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mur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m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23535</TotalTime>
  <Words>1360</Words>
  <Application>Microsoft Office PowerPoint</Application>
  <PresentationFormat>Pokaz na ekranie (4:3)</PresentationFormat>
  <Paragraphs>179</Paragraphs>
  <Slides>29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Arial Unicode MS</vt:lpstr>
      <vt:lpstr>    Times New Roman CE</vt:lpstr>
      <vt:lpstr>Marmur</vt:lpstr>
      <vt:lpstr>Wizje natury ludzkiej</vt:lpstr>
      <vt:lpstr>Wymiary</vt:lpstr>
      <vt:lpstr>Stabilność</vt:lpstr>
      <vt:lpstr>Kopernik i jego wizja</vt:lpstr>
      <vt:lpstr>Kopernik - konsekwencje</vt:lpstr>
      <vt:lpstr>Magia</vt:lpstr>
      <vt:lpstr>Tradycja zachodnia ... </vt:lpstr>
      <vt:lpstr>Religie</vt:lpstr>
      <vt:lpstr>Wiara w duszę</vt:lpstr>
      <vt:lpstr>Teologia i nauka</vt:lpstr>
      <vt:lpstr>Neuronauki</vt:lpstr>
      <vt:lpstr>Erozja i komunikacja</vt:lpstr>
      <vt:lpstr>Mózgi</vt:lpstr>
      <vt:lpstr>Zespół Uner Tan</vt:lpstr>
      <vt:lpstr>Prezentacja programu PowerPoint</vt:lpstr>
      <vt:lpstr>Prezentacja programu PowerPoint</vt:lpstr>
      <vt:lpstr>Ewolucja</vt:lpstr>
      <vt:lpstr>Prezentacja programu PowerPoint</vt:lpstr>
      <vt:lpstr>Kobieta i mężczyzna?</vt:lpstr>
      <vt:lpstr>Prezentacja programu PowerPoint</vt:lpstr>
      <vt:lpstr>Neurobiolodzy</vt:lpstr>
      <vt:lpstr>A może jednak?</vt:lpstr>
      <vt:lpstr>Mózgi i zachowania aspołeczne</vt:lpstr>
      <vt:lpstr>Uszkodzenia VMPC i moralność</vt:lpstr>
      <vt:lpstr>Mózg i wola</vt:lpstr>
      <vt:lpstr>Neuroprawo</vt:lpstr>
      <vt:lpstr>Prezentacja programu PowerPoint</vt:lpstr>
      <vt:lpstr>Prezentacja programu PowerPoint</vt:lpstr>
      <vt:lpstr>Prezentacja programu PowerPoint</vt:lpstr>
    </vt:vector>
  </TitlesOfParts>
  <Company>KMK UMK www.phys.uni.torun.pl/kmk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Neuronauki i Natura Ludzka</dc:title>
  <dc:subject>Co powinno martwić teologów</dc:subject>
  <dc:creator>Włodzisław Duch;Google: W. Duch</dc:creator>
  <cp:keywords>Neuronauki, teologia, wolna wola, dusza</cp:keywords>
  <cp:lastModifiedBy>Wlodzislaw Duch</cp:lastModifiedBy>
  <cp:revision>800</cp:revision>
  <cp:lastPrinted>1999-08-21T07:27:07Z</cp:lastPrinted>
  <dcterms:created xsi:type="dcterms:W3CDTF">1998-04-11T13:46:18Z</dcterms:created>
  <dcterms:modified xsi:type="dcterms:W3CDTF">2012-12-19T20:53:25Z</dcterms:modified>
</cp:coreProperties>
</file>